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3"/>
  </p:notes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4" r:id="rId14"/>
    <p:sldId id="285" r:id="rId15"/>
    <p:sldId id="267" r:id="rId16"/>
    <p:sldId id="268" r:id="rId17"/>
    <p:sldId id="280" r:id="rId18"/>
    <p:sldId id="269" r:id="rId19"/>
    <p:sldId id="270" r:id="rId20"/>
    <p:sldId id="271" r:id="rId21"/>
    <p:sldId id="272" r:id="rId22"/>
    <p:sldId id="273" r:id="rId23"/>
    <p:sldId id="274" r:id="rId24"/>
    <p:sldId id="286" r:id="rId25"/>
    <p:sldId id="275" r:id="rId26"/>
    <p:sldId id="276" r:id="rId27"/>
    <p:sldId id="277" r:id="rId28"/>
    <p:sldId id="278" r:id="rId29"/>
    <p:sldId id="287" r:id="rId30"/>
    <p:sldId id="282" r:id="rId31"/>
    <p:sldId id="28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BAC5F-01C6-4CF1-8F5D-DFE66102C8E4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5ABE8-43D3-43FA-AA09-508682949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1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tionary.org/wiki/%D0%BE%D0%B1%D0%BE%D1%80%D0%BE%D1%8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Детина -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рослый и сильный молодой мужчина.  Щетина - Волосяной покров свиней, именуемый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щетиной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92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Крабы, креветки, мелкая рыба – это моя пища. Разделите слово  </a:t>
            </a:r>
            <a:r>
              <a:rPr lang="ru-RU" b="1" dirty="0" smtClean="0"/>
              <a:t>ПИЩА</a:t>
            </a:r>
            <a:r>
              <a:rPr lang="ru-RU" dirty="0" smtClean="0"/>
              <a:t> на слоги и назовите второй слог. Какую гласную надо поставить в слоге </a:t>
            </a:r>
            <a:r>
              <a:rPr lang="ru-RU" b="1" dirty="0" smtClean="0"/>
              <a:t>ЩА? </a:t>
            </a:r>
            <a:r>
              <a:rPr lang="ru-RU" dirty="0" smtClean="0"/>
              <a:t>Почему?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63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Прочитайте, что написано в красной рамочке. Придумайте  слова с этими</a:t>
            </a:r>
            <a:r>
              <a:rPr lang="ru-RU" baseline="0" dirty="0" smtClean="0"/>
              <a:t> слогами.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6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 «Море волнуется»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Правило: Пока шумит море -  вы свободно ходите по группе. Как только наступает тишина я показываю вам букву, которую вы должны изобразить своим телом (можно в паре).  Я буду выбирать самые красивые буквы, которые не шевелятся и не разговаривают. Тот, к кому я прикоснусь превращается обратно тогда, когда назовёт слово на изображаемую им букву.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-Ребята, куда мы с вами сегодня ходили?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чего мы туда ходили?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Кто помнит, какая любимая буква у осьминога?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Какой звук она обозначает?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Какое правило вы запомнили?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Кто помогал нам ловить рыбу?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Что интересного о нём узнали?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На память о себе осьминог дарит вам свой портрет (раскраску),а для самых трудолюбивых задание - вписать вместо точек букву Щ.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44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Протянул осьминог щупальца к гласным буквам, чтобы подружить с ними букву Щ. Какие слоги образовала буква Щ с гласными буквами?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8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Осьминог составил для вас слова. Причитайте их. Найдите среди них слова об осьминоге и объясните свой выбор.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64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Прочитайте слова со слогом ЩИ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03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Однажды на морском дне осьминог увидел ящик. А что было в нём, узнаете, когда составите слова из слогов. (щелчок) Какой  инструмент осьминог нашёл среди камней? (щелчок)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Куда он отнёс свои находки?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17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каком домике живёт буква Щ? Почему?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71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память о себе осьминог дарит вам свой портрет (раскраску) и для самых трудолюбивых задание вписать вместо точек букву Щ.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ВИТОК</a:t>
            </a:r>
            <a:r>
              <a:rPr lang="ru-RU" baseline="0" dirty="0" smtClean="0"/>
              <a:t> -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оборот"/>
              </a:rPr>
              <a:t>оборот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при движении по круговой или винтообразной линии . Щиток  - Щитки защищают колени и голени ног хоккеиста.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Осьминог. Тело у него, как мешок. Глаза</a:t>
            </a:r>
            <a:r>
              <a:rPr lang="ru-RU" baseline="0" dirty="0" smtClean="0"/>
              <a:t> большие, как у совы, восемь щупалец. </a:t>
            </a:r>
            <a:r>
              <a:rPr lang="ru-RU" b="1" baseline="0" dirty="0" smtClean="0"/>
              <a:t>Где живут осьминоги? </a:t>
            </a:r>
            <a:r>
              <a:rPr lang="ru-RU" b="0" baseline="0" dirty="0" smtClean="0"/>
              <a:t>На морском дне. Ночью они выходят на охоту, а днём спят, не закрывая глаз во сне. Питаются осьминоги мелкой рыбой. Осьминога можно приручить. Если человек проводит с ним много времени, кормит его – осьминог становится ручным. Их можно научить различать геометрические фигуры.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3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осьминог – учёный. На щупальцах у осьминога есть для вас задания. </a:t>
            </a:r>
            <a:endParaRPr lang="ru-RU" dirty="0" smtClean="0">
              <a:effectLst/>
            </a:endParaRPr>
          </a:p>
          <a:p>
            <a:r>
              <a:rPr lang="ru-RU" dirty="0" smtClean="0"/>
              <a:t>Осьминог прощается с вами, но на прощание он оставил для вас раскраски со своим портретом.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0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Познакомьтесь с моей любимой буквой, которая обозначает звук Щ. Похожи ли эти буквы?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Сколько элементов у буквы Щ? Какие это элементы? Почему буква Щ зелёного цвета? (всегда мягкий звук) Прочитайте буквы.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6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что похожа буква Щ? Посмотрите, как можно изобразить её руками. Постройте её так же.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Три щупальца вверх осьминог протянул,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одно отодвинул и нам подмигнул.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Кукую букву изобразил осьминог? Выложите эту букву  из карандашей.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3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Послушайте, что осьминог рассказывает о себе. Живу я на дне морском, среди камней. Любимый мой дом – пещера. Составьте в кассе слово пещера.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42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Мои руки – щупальца плотные, мускулистые, с присосками. Они моя ЗАЩИТА от врагов. Составьте это слово в кассе.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4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ЩУПАЛЬЦАМИ Я НЕ ТОЛЬКО ЗАЩИЩАЮСЬ, НО И </a:t>
            </a:r>
            <a:r>
              <a:rPr lang="ru-RU" b="0" dirty="0" smtClean="0"/>
              <a:t>ИЩУ</a:t>
            </a:r>
            <a:r>
              <a:rPr lang="ru-RU" dirty="0" smtClean="0"/>
              <a:t> СЕБЕ ПИЩУ, исследуя морское</a:t>
            </a:r>
            <a:r>
              <a:rPr lang="ru-RU" baseline="0" dirty="0" smtClean="0"/>
              <a:t> дно. Составьте в кассе слово </a:t>
            </a:r>
            <a:r>
              <a:rPr lang="ru-RU" b="1" baseline="0" dirty="0" smtClean="0"/>
              <a:t>ИЩУ. </a:t>
            </a:r>
            <a:r>
              <a:rPr lang="ru-RU" b="0" baseline="0" dirty="0" smtClean="0"/>
              <a:t>Назовите второй слог в этом слове. Как вы думаете, какую гласную надо поставить в слоге </a:t>
            </a:r>
            <a:r>
              <a:rPr lang="ru-RU" b="1" baseline="0" dirty="0" smtClean="0"/>
              <a:t>ЩУ? </a:t>
            </a:r>
            <a:r>
              <a:rPr lang="ru-RU" b="0" baseline="0" dirty="0" smtClean="0"/>
              <a:t>Почему? Запомните в слоге </a:t>
            </a:r>
            <a:r>
              <a:rPr lang="ru-RU" b="1" baseline="0" dirty="0" smtClean="0"/>
              <a:t>ЩУ </a:t>
            </a:r>
            <a:r>
              <a:rPr lang="ru-RU" b="0" baseline="0" dirty="0" smtClean="0"/>
              <a:t>всегда пишется буква </a:t>
            </a:r>
            <a:r>
              <a:rPr lang="ru-RU" b="1" baseline="0" dirty="0" smtClean="0"/>
              <a:t>У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ABE8-43D3-43FA-AA09-50868294943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22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2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0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06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1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912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20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7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3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4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6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7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1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3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2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2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8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DA79AB-712D-4F0F-BD27-06F64E0ECCAA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6A0500-76D2-4DCF-9202-33D63625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34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6.jpeg"/><Relationship Id="rId7" Type="http://schemas.openxmlformats.org/officeDocument/2006/relationships/slide" Target="slide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29.xml"/><Relationship Id="rId5" Type="http://schemas.openxmlformats.org/officeDocument/2006/relationships/slide" Target="slide19.xml"/><Relationship Id="rId10" Type="http://schemas.openxmlformats.org/officeDocument/2006/relationships/slide" Target="slide28.xml"/><Relationship Id="rId4" Type="http://schemas.openxmlformats.org/officeDocument/2006/relationships/slide" Target="slide17.xml"/><Relationship Id="rId9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Users\Volga\Downloads\&#1064;&#1091;&#1084;%20&#1079;&#1080;&#1084;&#1085;&#1077;&#1075;&#1086;%20&#1084;&#1086;&#1088;&#1103;%20(mp3ostrov.com).mp3" TargetMode="Externa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hyperlink" Target="file:///C:\Users\Volga\Downloads\__SHum_morya__-ispanskaya_gitara_i_shum_morya__(5mp3.org)_5mp3.org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player.fm/-" TargetMode="External"/><Relationship Id="rId2" Type="http://schemas.openxmlformats.org/officeDocument/2006/relationships/hyperlink" Target="http://video.mail.ru/mail/irina1969da/2490/2539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uperinf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9797269" cy="1030888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накомство с буквой </a:t>
            </a:r>
            <a:r>
              <a:rPr lang="ru-RU" sz="9600" b="1" dirty="0" smtClean="0">
                <a:solidFill>
                  <a:srgbClr val="002060"/>
                </a:solidFill>
              </a:rPr>
              <a:t>щ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4395489"/>
            <a:ext cx="11365548" cy="1923424"/>
          </a:xfrm>
        </p:spPr>
        <p:txBody>
          <a:bodyPr>
            <a:normAutofit/>
          </a:bodyPr>
          <a:lstStyle/>
          <a:p>
            <a:pPr algn="r"/>
            <a:endParaRPr lang="ru-RU" sz="1400" dirty="0" smtClean="0"/>
          </a:p>
          <a:p>
            <a:pPr algn="r"/>
            <a:endParaRPr lang="ru-RU" sz="1400" dirty="0"/>
          </a:p>
          <a:p>
            <a:pPr algn="r"/>
            <a:r>
              <a:rPr lang="ru-RU" sz="1400" dirty="0" smtClean="0"/>
              <a:t>Подготовила воспитатель</a:t>
            </a:r>
          </a:p>
          <a:p>
            <a:pPr algn="r"/>
            <a:r>
              <a:rPr lang="ru-RU" sz="1400" dirty="0" smtClean="0"/>
              <a:t> МАДОУ «Детский сад № 419» г. Пермь</a:t>
            </a:r>
          </a:p>
          <a:p>
            <a:pPr algn="r"/>
            <a:r>
              <a:rPr lang="ru-RU" sz="1400" dirty="0" smtClean="0"/>
              <a:t>Вяткина О.Н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552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037230"/>
            <a:ext cx="5157787" cy="64393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ДЕТИНА</a:t>
            </a:r>
            <a:endParaRPr lang="ru-RU" sz="6000" dirty="0"/>
          </a:p>
        </p:txBody>
      </p:sp>
      <p:pic>
        <p:nvPicPr>
          <p:cNvPr id="8194" name="Picture 2" descr="Сказка была напечатана в 1834 году. А.С.Пушки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174" y="1681163"/>
            <a:ext cx="3676765" cy="482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37230"/>
            <a:ext cx="5183188" cy="64393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4"/>
                </a:solidFill>
              </a:rPr>
              <a:t>Щ</a:t>
            </a:r>
            <a:r>
              <a:rPr lang="ru-RU" sz="6000" dirty="0" smtClean="0"/>
              <a:t>ЕТИНА</a:t>
            </a:r>
            <a:endParaRPr lang="ru-RU" sz="6000" dirty="0"/>
          </a:p>
        </p:txBody>
      </p:sp>
      <p:pic>
        <p:nvPicPr>
          <p:cNvPr id="8200" name="Picture 8" descr="Северокавказская порода свиней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51882"/>
            <a:ext cx="5366767" cy="322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955344"/>
            <a:ext cx="5157787" cy="72581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ПОЛКА</a:t>
            </a:r>
            <a:endParaRPr lang="ru-RU" sz="6000" dirty="0"/>
          </a:p>
        </p:txBody>
      </p:sp>
      <p:pic>
        <p:nvPicPr>
          <p:cNvPr id="9222" name="Picture 6" descr="Полка круглая (для правой, левой кровати) *Выше Радуги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2" b="23347"/>
          <a:stretch/>
        </p:blipFill>
        <p:spPr bwMode="auto">
          <a:xfrm>
            <a:off x="620959" y="2070209"/>
            <a:ext cx="5376616" cy="36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955344"/>
            <a:ext cx="5183188" cy="72581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4"/>
                </a:solidFill>
              </a:rPr>
              <a:t>Щ</a:t>
            </a:r>
            <a:r>
              <a:rPr lang="ru-RU" sz="6000" dirty="0" smtClean="0"/>
              <a:t>ЁЛКА</a:t>
            </a:r>
            <a:endParaRPr lang="ru-RU" sz="6000" dirty="0"/>
          </a:p>
        </p:txBody>
      </p:sp>
      <p:pic>
        <p:nvPicPr>
          <p:cNvPr id="9224" name="Picture 8" descr="Щелка в дереве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15796" r="12599" b="18025"/>
          <a:stretch/>
        </p:blipFill>
        <p:spPr bwMode="auto">
          <a:xfrm>
            <a:off x="7335519" y="2072639"/>
            <a:ext cx="3458803" cy="36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300251"/>
            <a:ext cx="5157787" cy="85980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ВИТОК</a:t>
            </a:r>
            <a:endParaRPr lang="ru-RU" sz="6000" dirty="0"/>
          </a:p>
        </p:txBody>
      </p:sp>
      <p:pic>
        <p:nvPicPr>
          <p:cNvPr id="10242" name="Picture 2" descr="verochka-izergil - избранные фотографии на Яндекс.Фотка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86532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300251"/>
            <a:ext cx="5183188" cy="85980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4"/>
                </a:solidFill>
              </a:rPr>
              <a:t>Щ</a:t>
            </a:r>
            <a:r>
              <a:rPr lang="ru-RU" sz="6000" dirty="0" smtClean="0"/>
              <a:t>ИТОК</a:t>
            </a:r>
            <a:endParaRPr lang="ru-RU" sz="6000" dirty="0"/>
          </a:p>
        </p:txBody>
      </p:sp>
      <p:pic>
        <p:nvPicPr>
          <p:cNvPr id="10248" name="Picture 8" descr="Хоккейные щитки (объявление) 1787043 - okido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43" y="1532039"/>
            <a:ext cx="3484006" cy="42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524001" y="1"/>
            <a:ext cx="8501063" cy="1357313"/>
          </a:xfrm>
          <a:noFill/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defRPr/>
            </a:pPr>
            <a:r>
              <a:rPr lang="ru-RU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sym typeface="Wingdings 2"/>
              </a:rPr>
              <a:t> </a:t>
            </a:r>
            <a:r>
              <a:rPr lang="ru-RU" sz="4400" b="1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Характеристика звука [</a:t>
            </a:r>
            <a:r>
              <a:rPr lang="ru-RU" sz="4400" b="1" kern="12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щʼ</a:t>
            </a:r>
            <a:r>
              <a:rPr lang="ru-RU" sz="4400" b="1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]</a:t>
            </a:r>
            <a:endParaRPr lang="ru-RU" sz="44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7891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280161" y="1125538"/>
            <a:ext cx="5093344" cy="3771582"/>
          </a:xfrm>
        </p:spPr>
        <p:txBody>
          <a:bodyPr>
            <a:noAutofit/>
          </a:bodyPr>
          <a:lstStyle/>
          <a:p>
            <a:pPr marL="365125" indent="-255588" defTabSz="914400">
              <a:buFont typeface="Wingdings" panose="05000000000000000000" pitchFamily="2" charset="2"/>
              <a:buChar char="Ø"/>
            </a:pPr>
            <a:endParaRPr lang="ru-RU" sz="3600" b="1" i="1" dirty="0" smtClean="0">
              <a:cs typeface="Aparajita" panose="020B0604020202020204" pitchFamily="34" charset="0"/>
            </a:endParaRPr>
          </a:p>
          <a:p>
            <a:pPr marL="365125" indent="-255588" defTabSz="914400">
              <a:buFont typeface="Wingdings" panose="05000000000000000000" pitchFamily="2" charset="2"/>
              <a:buChar char="Ø"/>
            </a:pPr>
            <a:endParaRPr lang="ru-RU" sz="3600" b="1" i="1" dirty="0">
              <a:cs typeface="Aparajita" panose="020B0604020202020204" pitchFamily="34" charset="0"/>
            </a:endParaRPr>
          </a:p>
          <a:p>
            <a:pPr marL="365125" indent="-255588" defTabSz="914400">
              <a:buFont typeface="Wingdings" panose="05000000000000000000" pitchFamily="2" charset="2"/>
              <a:buChar char="Ø"/>
            </a:pPr>
            <a:r>
              <a:rPr lang="ru-RU" sz="4000" b="1" i="1" dirty="0" smtClean="0">
                <a:solidFill>
                  <a:srgbClr val="92D050"/>
                </a:solidFill>
                <a:cs typeface="Aparajita" panose="020B0604020202020204" pitchFamily="34" charset="0"/>
              </a:rPr>
              <a:t>Согласный</a:t>
            </a:r>
          </a:p>
          <a:p>
            <a:pPr marL="365125" indent="-255588" defTabSz="914400">
              <a:buFont typeface="Wingdings" panose="05000000000000000000" pitchFamily="2" charset="2"/>
              <a:buChar char="Ø"/>
            </a:pPr>
            <a:r>
              <a:rPr lang="ru-RU" sz="4000" b="1" i="1" dirty="0">
                <a:solidFill>
                  <a:srgbClr val="92D050"/>
                </a:solidFill>
                <a:cs typeface="Aparajita" panose="020B0604020202020204" pitchFamily="34" charset="0"/>
              </a:rPr>
              <a:t>не имеет </a:t>
            </a:r>
            <a:r>
              <a:rPr lang="ru-RU" sz="4000" b="1" i="1" dirty="0" smtClean="0">
                <a:solidFill>
                  <a:srgbClr val="92D050"/>
                </a:solidFill>
                <a:cs typeface="Aparajita" panose="020B0604020202020204" pitchFamily="34" charset="0"/>
              </a:rPr>
              <a:t>пары</a:t>
            </a:r>
            <a:endParaRPr lang="ru-RU" sz="4000" b="1" i="1" dirty="0">
              <a:solidFill>
                <a:srgbClr val="92D050"/>
              </a:solidFill>
              <a:cs typeface="Aparajita" panose="020B0604020202020204" pitchFamily="34" charset="0"/>
            </a:endParaRPr>
          </a:p>
          <a:p>
            <a:pPr marL="365125" indent="-255588" defTabSz="914400">
              <a:buFont typeface="Wingdings" panose="05000000000000000000" pitchFamily="2" charset="2"/>
              <a:buChar char="Ø"/>
            </a:pPr>
            <a:r>
              <a:rPr lang="ru-RU" sz="4000" b="1" i="1" dirty="0" smtClean="0">
                <a:solidFill>
                  <a:srgbClr val="92D050"/>
                </a:solidFill>
                <a:cs typeface="Aparajita" panose="020B0604020202020204" pitchFamily="34" charset="0"/>
              </a:rPr>
              <a:t>глухой </a:t>
            </a:r>
            <a:endParaRPr lang="ru-RU" sz="4000" b="1" i="1" dirty="0">
              <a:solidFill>
                <a:srgbClr val="92D050"/>
              </a:solidFill>
              <a:cs typeface="Aparajita" panose="020B0604020202020204" pitchFamily="34" charset="0"/>
            </a:endParaRPr>
          </a:p>
          <a:p>
            <a:pPr marL="365125" indent="-255588" defTabSz="914400">
              <a:buFont typeface="Wingdings" panose="05000000000000000000" pitchFamily="2" charset="2"/>
              <a:buChar char="Ø"/>
            </a:pPr>
            <a:r>
              <a:rPr lang="ru-RU" sz="4000" b="1" i="1" dirty="0">
                <a:solidFill>
                  <a:srgbClr val="92D050"/>
                </a:solidFill>
                <a:cs typeface="Aparajita" panose="020B0604020202020204" pitchFamily="34" charset="0"/>
              </a:rPr>
              <a:t>мягкий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 t="15827" r="14895" b="12624"/>
          <a:stretch/>
        </p:blipFill>
        <p:spPr>
          <a:xfrm rot="7011992">
            <a:off x="7555864" y="2317236"/>
            <a:ext cx="3092733" cy="27660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82046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Азбука - Маршак - Чтение -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87" y="300250"/>
            <a:ext cx="9356914" cy="63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сьминог - Морские жители - Презентации по биологии - 900 детских презентаций - Детские развивающие и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54" y="545911"/>
            <a:ext cx="10066598" cy="57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У осьминогов шесть рук и две ноги &quot; BeAI - Самое интересное рунет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53"/>
          <a:stretch/>
        </p:blipFill>
        <p:spPr bwMode="auto">
          <a:xfrm>
            <a:off x="1924334" y="593040"/>
            <a:ext cx="8305210" cy="55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5789" y="467805"/>
            <a:ext cx="491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cs typeface="Aharoni" panose="02010803020104030203" pitchFamily="2" charset="-79"/>
                <a:hlinkClick r:id="rId4" action="ppaction://hlinksldjump"/>
              </a:rPr>
              <a:t>1</a:t>
            </a:r>
            <a:endParaRPr lang="ru-RU" sz="60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4334" y="2361064"/>
            <a:ext cx="861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hlinkClick r:id="rId5" action="ppaction://hlinksldjump"/>
              </a:rPr>
              <a:t>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9333" y="4221421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hlinkClick r:id="rId6" action="ppaction://hlinksldjump"/>
              </a:rPr>
              <a:t>3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4334" y="559558"/>
            <a:ext cx="463412" cy="8052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4334" y="2463242"/>
            <a:ext cx="573206" cy="91348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91689" y="4289861"/>
            <a:ext cx="463412" cy="8052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32077" y="5283958"/>
            <a:ext cx="463412" cy="8052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49392" y="4663442"/>
            <a:ext cx="463412" cy="8052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6605516" y="4289861"/>
            <a:ext cx="382138" cy="70167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49137" y="3602563"/>
            <a:ext cx="463412" cy="8052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51696" y="2974117"/>
            <a:ext cx="420193" cy="8052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03644" y="5283958"/>
            <a:ext cx="520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hlinkClick r:id="rId7" action="ppaction://hlinksldjump"/>
              </a:rPr>
              <a:t>4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2637" y="4663442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hlinkClick r:id="rId8" action="ppaction://hlinksldjump"/>
              </a:rPr>
              <a:t>5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6531929" y="4201039"/>
            <a:ext cx="45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hlinkClick r:id="rId9" action="ppaction://hlinksldjump"/>
              </a:rPr>
              <a:t>6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5849137" y="3602563"/>
            <a:ext cx="65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hlinkClick r:id="rId10" action="ppaction://hlinksldjump"/>
              </a:rPr>
              <a:t>7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2419" y="2961227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hlinkClick r:id="rId11" action="ppaction://hlinksldjump"/>
              </a:rPr>
              <a:t>8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0" y="887105"/>
            <a:ext cx="8325134" cy="4913194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chemeClr val="accent4"/>
                </a:solidFill>
              </a:rPr>
              <a:t>Щ </a:t>
            </a:r>
            <a:r>
              <a:rPr lang="ru-RU" sz="23900" b="1" dirty="0" err="1" smtClean="0">
                <a:solidFill>
                  <a:schemeClr val="accent4"/>
                </a:solidFill>
              </a:rPr>
              <a:t>щ</a:t>
            </a:r>
            <a:endParaRPr lang="ru-RU" sz="239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Буква Щ - Татьяна Васильевна Черт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27" y="454603"/>
            <a:ext cx="2975213" cy="27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Буква &quot;Щ&quot; &quot; ProstoDelkino.com - поделки своими рукам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t="2592" r="11936" b="4604"/>
          <a:stretch/>
        </p:blipFill>
        <p:spPr bwMode="auto">
          <a:xfrm>
            <a:off x="982639" y="354841"/>
            <a:ext cx="3029804" cy="28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0" t="2184" r="1384" b="80440"/>
          <a:stretch/>
        </p:blipFill>
        <p:spPr bwMode="auto">
          <a:xfrm>
            <a:off x="982639" y="3534770"/>
            <a:ext cx="3029804" cy="29069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2033" r="74358" b="80422"/>
          <a:stretch/>
        </p:blipFill>
        <p:spPr bwMode="auto">
          <a:xfrm>
            <a:off x="7751927" y="3510934"/>
            <a:ext cx="3179928" cy="29308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6" action="ppaction://hlinksldjump" highlightClick="1"/>
          </p:cNvPr>
          <p:cNvSpPr/>
          <p:nvPr/>
        </p:nvSpPr>
        <p:spPr>
          <a:xfrm>
            <a:off x="11041039" y="5663821"/>
            <a:ext cx="1042416" cy="1042416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water Photo Contest Entries From The Sea of Cr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03" y="162612"/>
            <a:ext cx="9288675" cy="618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4006" y="531978"/>
            <a:ext cx="349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ПЕЩЕРА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стольно печатные игры для детей 4 5 лет - Большой архив уч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9" t="23139" r="6471" b="17315"/>
          <a:stretch/>
        </p:blipFill>
        <p:spPr bwMode="auto">
          <a:xfrm>
            <a:off x="1607804" y="3761598"/>
            <a:ext cx="8578992" cy="26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Входящий из e-mail или сай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04" y="259308"/>
            <a:ext cx="8578992" cy="35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звук 3">
            <a:hlinkClick r:id="rId5" action="ppaction://hlinkfile" highlightClick="1">
              <a:snd r:embed="rId4" name="applause.wav"/>
            </a:hlinkClick>
          </p:cNvPr>
          <p:cNvSpPr/>
          <p:nvPr/>
        </p:nvSpPr>
        <p:spPr>
          <a:xfrm>
            <a:off x="11532357" y="6160213"/>
            <a:ext cx="517402" cy="52120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сьминог, щупальца, присоски, вода, океан, чудовище обои, фото, картинк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4" y="354849"/>
            <a:ext cx="9403309" cy="60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0735" y="1269242"/>
            <a:ext cx="3796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ЗАЩИТА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амые опасные блюда - ТОП 10 - Stepash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59" y="295701"/>
            <a:ext cx="9130655" cy="60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47713" y="491319"/>
            <a:ext cx="1994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ИЩУ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6973" y="34119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турфирма &quot;ГОРЯЩИЕ ПУТЕВКИ&quot; - Лучшие цены, Самые большие скид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94" y="271793"/>
            <a:ext cx="9096834" cy="60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5391" y="791570"/>
            <a:ext cx="2669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ПИЩА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161" y="545910"/>
            <a:ext cx="10345003" cy="570476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66242" y="859809"/>
            <a:ext cx="841929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Запомни!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accent4"/>
                </a:solidFill>
              </a:rPr>
              <a:t>Щ</a:t>
            </a:r>
            <a:r>
              <a:rPr lang="ru-RU" sz="6000" b="1" dirty="0" smtClean="0">
                <a:solidFill>
                  <a:srgbClr val="FF0000"/>
                </a:solidFill>
              </a:rPr>
              <a:t>А </a:t>
            </a:r>
            <a:r>
              <a:rPr lang="ru-RU" sz="6000" b="1" dirty="0" smtClean="0">
                <a:solidFill>
                  <a:schemeClr val="bg1"/>
                </a:solidFill>
              </a:rPr>
              <a:t>пиши с буквой </a:t>
            </a:r>
            <a:r>
              <a:rPr lang="ru-RU" sz="6000" b="1" dirty="0" smtClean="0">
                <a:solidFill>
                  <a:srgbClr val="FF0000"/>
                </a:solidFill>
              </a:rPr>
              <a:t>А!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accent4"/>
                </a:solidFill>
              </a:rPr>
              <a:t>Щ</a:t>
            </a:r>
            <a:r>
              <a:rPr lang="ru-RU" sz="6000" b="1" dirty="0">
                <a:solidFill>
                  <a:srgbClr val="FF0000"/>
                </a:solidFill>
              </a:rPr>
              <a:t>У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</a:rPr>
              <a:t>пиши с буквой </a:t>
            </a:r>
            <a:r>
              <a:rPr lang="ru-RU" sz="6000" b="1" dirty="0" smtClean="0">
                <a:solidFill>
                  <a:srgbClr val="FF0000"/>
                </a:solidFill>
              </a:rPr>
              <a:t>У!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300345" y="6059605"/>
            <a:ext cx="742165" cy="712277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узыка для медитации и релаксации море шум волн - Видео@Mail.R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2" y="284480"/>
            <a:ext cx="11833492" cy="6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звук 1">
            <a:hlinkClick r:id="rId4" action="ppaction://hlinkfile" highlightClick="1"/>
          </p:cNvPr>
          <p:cNvSpPr/>
          <p:nvPr/>
        </p:nvSpPr>
        <p:spPr>
          <a:xfrm>
            <a:off x="10832508" y="5346218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9627532" y="534621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t="19352" r="54894" b="59514"/>
          <a:stretch/>
        </p:blipFill>
        <p:spPr bwMode="auto">
          <a:xfrm>
            <a:off x="1583141" y="641142"/>
            <a:ext cx="8835364" cy="543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11000096" y="5827593"/>
            <a:ext cx="892290" cy="766867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5278" y="2060811"/>
            <a:ext cx="90348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Щ</a:t>
            </a:r>
            <a:r>
              <a:rPr lang="ru-RU" sz="4800" b="1" dirty="0" smtClean="0">
                <a:solidFill>
                  <a:srgbClr val="FF0000"/>
                </a:solidFill>
              </a:rPr>
              <a:t>У</a:t>
            </a:r>
            <a:r>
              <a:rPr lang="ru-RU" sz="4800" b="1" dirty="0" smtClean="0">
                <a:solidFill>
                  <a:schemeClr val="bg1"/>
                </a:solidFill>
              </a:rPr>
              <a:t>-К</a:t>
            </a:r>
            <a:r>
              <a:rPr lang="ru-RU" sz="4800" b="1" dirty="0" smtClean="0">
                <a:solidFill>
                  <a:srgbClr val="FF0000"/>
                </a:solidFill>
              </a:rPr>
              <a:t>А </a:t>
            </a:r>
            <a:r>
              <a:rPr lang="ru-RU" sz="4800" b="1" dirty="0" smtClean="0">
                <a:solidFill>
                  <a:schemeClr val="bg1"/>
                </a:solidFill>
              </a:rPr>
              <a:t>                     П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  <a:r>
              <a:rPr lang="ru-RU" sz="4800" b="1" dirty="0" smtClean="0">
                <a:solidFill>
                  <a:schemeClr val="bg1"/>
                </a:solidFill>
              </a:rPr>
              <a:t>-Щ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Т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chemeClr val="bg1"/>
                </a:solidFill>
              </a:rPr>
              <a:t>-Щ</a:t>
            </a:r>
            <a:r>
              <a:rPr lang="ru-RU" sz="4800" b="1" dirty="0" smtClean="0">
                <a:solidFill>
                  <a:srgbClr val="FF0000"/>
                </a:solidFill>
              </a:rPr>
              <a:t>У</a:t>
            </a:r>
            <a:r>
              <a:rPr lang="ru-RU" sz="4800" b="1" dirty="0" smtClean="0">
                <a:solidFill>
                  <a:schemeClr val="bg1"/>
                </a:solidFill>
              </a:rPr>
              <a:t>                       Р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schemeClr val="bg1"/>
                </a:solidFill>
              </a:rPr>
              <a:t>-Щ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endParaRPr lang="ru-RU" sz="4800" b="1" dirty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chemeClr val="bg1"/>
                </a:solidFill>
              </a:rPr>
              <a:t>Щ</a:t>
            </a:r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solidFill>
                  <a:schemeClr val="bg1"/>
                </a:solidFill>
              </a:rPr>
              <a:t>-Н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schemeClr val="bg1"/>
                </a:solidFill>
              </a:rPr>
              <a:t>К                    Щ</a:t>
            </a:r>
            <a:r>
              <a:rPr lang="ru-RU" sz="4800" b="1" dirty="0" smtClean="0">
                <a:solidFill>
                  <a:srgbClr val="FF0000"/>
                </a:solidFill>
              </a:rPr>
              <a:t>Ё</a:t>
            </a:r>
            <a:r>
              <a:rPr lang="ru-RU" sz="4800" b="1" dirty="0" smtClean="0">
                <a:solidFill>
                  <a:schemeClr val="bg1"/>
                </a:solidFill>
              </a:rPr>
              <a:t>Т-К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Щ</a:t>
            </a:r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solidFill>
                  <a:schemeClr val="bg1"/>
                </a:solidFill>
              </a:rPr>
              <a:t>П-К</a:t>
            </a:r>
            <a:r>
              <a:rPr lang="ru-RU" sz="4800" b="1" dirty="0" smtClean="0">
                <a:solidFill>
                  <a:srgbClr val="FF0000"/>
                </a:solidFill>
              </a:rPr>
              <a:t>И                     </a:t>
            </a:r>
            <a:r>
              <a:rPr lang="ru-RU" sz="4800" b="1" dirty="0" smtClean="0">
                <a:solidFill>
                  <a:schemeClr val="bg1"/>
                </a:solidFill>
              </a:rPr>
              <a:t>Щ</a:t>
            </a:r>
            <a:r>
              <a:rPr lang="ru-RU" sz="4800" b="1" dirty="0" smtClean="0">
                <a:solidFill>
                  <a:srgbClr val="FF0000"/>
                </a:solidFill>
              </a:rPr>
              <a:t>Ё</a:t>
            </a:r>
            <a:r>
              <a:rPr lang="ru-RU" sz="4800" b="1" dirty="0" smtClean="0">
                <a:solidFill>
                  <a:schemeClr val="bg1"/>
                </a:solidFill>
              </a:rPr>
              <a:t>-К</a:t>
            </a:r>
            <a:r>
              <a:rPr lang="ru-RU" sz="4800" b="1" dirty="0" smtClean="0">
                <a:solidFill>
                  <a:srgbClr val="FF0000"/>
                </a:solidFill>
              </a:rPr>
              <a:t>И 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000096" y="5800298"/>
            <a:ext cx="810404" cy="824051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97909" y="685800"/>
          <a:ext cx="5907008" cy="3614738"/>
        </p:xfrm>
        <a:graphic>
          <a:graphicData uri="http://schemas.openxmlformats.org/drawingml/2006/table">
            <a:tbl>
              <a:tblPr/>
              <a:tblGrid>
                <a:gridCol w="5907008"/>
              </a:tblGrid>
              <a:tr h="36147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0804" marR="29408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98663" y="68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4388" y="3070747"/>
            <a:ext cx="1637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 ЩИ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755" y="1186935"/>
            <a:ext cx="1580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</a:rPr>
              <a:t>ово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8663" y="3070747"/>
            <a:ext cx="1804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</a:rPr>
              <a:t>кле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1755" y="4874146"/>
            <a:ext cx="2006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</a:rPr>
              <a:t>пла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1170" y="2047164"/>
            <a:ext cx="596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т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2239" y="4367284"/>
            <a:ext cx="17556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</a:rPr>
              <a:t>пцы</a:t>
            </a:r>
            <a:endParaRPr lang="ru-RU" sz="60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30555" y="2047164"/>
            <a:ext cx="1323833" cy="1460311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62066" y="3643952"/>
            <a:ext cx="1583140" cy="27297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930555" y="3862316"/>
            <a:ext cx="1323833" cy="1520631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892119" y="2838734"/>
            <a:ext cx="2129051" cy="668741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92119" y="3671249"/>
            <a:ext cx="2224585" cy="1501252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11177516" y="5889808"/>
            <a:ext cx="832748" cy="797595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16635"/>
              </p:ext>
            </p:extLst>
          </p:nvPr>
        </p:nvGraphicFramePr>
        <p:xfrm>
          <a:off x="1765897" y="426492"/>
          <a:ext cx="5907008" cy="3614738"/>
        </p:xfrm>
        <a:graphic>
          <a:graphicData uri="http://schemas.openxmlformats.org/drawingml/2006/table">
            <a:tbl>
              <a:tblPr/>
              <a:tblGrid>
                <a:gridCol w="5907008"/>
              </a:tblGrid>
              <a:tr h="36147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0804" marR="29408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6651" y="4264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t="56528" r="62432" b="25903"/>
          <a:stretch/>
        </p:blipFill>
        <p:spPr bwMode="auto">
          <a:xfrm>
            <a:off x="271171" y="1627494"/>
            <a:ext cx="6143278" cy="37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3" t="59127" r="35704" b="29542"/>
          <a:stretch/>
        </p:blipFill>
        <p:spPr bwMode="auto">
          <a:xfrm>
            <a:off x="7301552" y="556695"/>
            <a:ext cx="3848669" cy="26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9" t="58503" r="771" b="29542"/>
          <a:stretch/>
        </p:blipFill>
        <p:spPr bwMode="auto">
          <a:xfrm>
            <a:off x="6905768" y="3434116"/>
            <a:ext cx="5019345" cy="23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11341289" y="6018662"/>
            <a:ext cx="686937" cy="70286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/>
          <p:nvPr/>
        </p:nvPicPr>
        <p:blipFill rotWithShape="1">
          <a:blip r:embed="rId3"/>
          <a:srcRect t="18708"/>
          <a:stretch/>
        </p:blipFill>
        <p:spPr bwMode="auto">
          <a:xfrm>
            <a:off x="345440" y="2082952"/>
            <a:ext cx="11379200" cy="2522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7"/>
          <p:cNvPicPr/>
          <p:nvPr/>
        </p:nvPicPr>
        <p:blipFill>
          <a:blip r:embed="rId4"/>
          <a:stretch>
            <a:fillRect/>
          </a:stretch>
        </p:blipFill>
        <p:spPr>
          <a:xfrm rot="10800000">
            <a:off x="345440" y="2082952"/>
            <a:ext cx="11379200" cy="2865120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10972800" y="5732060"/>
            <a:ext cx="1042416" cy="1042416"/>
          </a:xfrm>
          <a:prstGeom prst="actionButtonHom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80" y="-2169994"/>
            <a:ext cx="9772120" cy="540754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ЗАМЕНИ ПЕРВЫЙ ЗВУК В СЛОВЕ на Щ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2080" y="928048"/>
            <a:ext cx="4649787" cy="7369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КЕПКА</a:t>
            </a:r>
            <a:endParaRPr lang="ru-RU" sz="4000" dirty="0"/>
          </a:p>
        </p:txBody>
      </p:sp>
      <p:pic>
        <p:nvPicPr>
          <p:cNvPr id="1026" name="Picture 2" descr="http://im2-tub-ru.yandex.net/i?id=b1f5a3dcfb2a4d5f248333190be7711e-49-144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438305"/>
            <a:ext cx="4919567" cy="365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79066" y="928048"/>
            <a:ext cx="4665134" cy="7369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4"/>
                </a:solidFill>
              </a:rPr>
              <a:t>Щ</a:t>
            </a:r>
            <a:r>
              <a:rPr lang="ru-RU" sz="4000" dirty="0" smtClean="0"/>
              <a:t>ЕПКА</a:t>
            </a:r>
            <a:endParaRPr lang="ru-RU" sz="4000" dirty="0"/>
          </a:p>
        </p:txBody>
      </p:sp>
      <p:pic>
        <p:nvPicPr>
          <p:cNvPr id="1028" name="Picture 4" descr="Поэзия своё KpNemo ws - Коллекция рефератов по биологии, георгафии и ОБЖ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3960" y="2438306"/>
            <a:ext cx="4549304" cy="35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ьминог. Раскраска для дете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5" y="605832"/>
            <a:ext cx="4199890" cy="5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 descr="Занятие 63. Встреча с буквой Щ - АЗБУЧНЫЕ СКАЗКИ - РАЗВИВАЮЩИЕ СКАЗКИ - Каталог статей - САЙТ ДЛЯ ВОСПИТАТЕЛЕЙ И РОДИТЕЛЕЙ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8374" r="2701" b="2361"/>
          <a:stretch/>
        </p:blipFill>
        <p:spPr bwMode="auto">
          <a:xfrm>
            <a:off x="6036860" y="277499"/>
            <a:ext cx="4267200" cy="627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28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58647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Ссылки использованной литературы и интернет источников: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конспекты занятий по развитию фонематической стороны речи и обучению грамоте детей старшего дошкольного возраста «Учим ребёнка говорить и </a:t>
            </a:r>
            <a:r>
              <a:rPr lang="ru-RU" sz="1600" dirty="0" smtClean="0">
                <a:solidFill>
                  <a:schemeClr val="bg1"/>
                </a:solidFill>
              </a:rPr>
              <a:t>читать</a:t>
            </a:r>
            <a:r>
              <a:rPr lang="en-US" sz="1600" dirty="0" smtClean="0">
                <a:solidFill>
                  <a:schemeClr val="bg1"/>
                </a:solidFill>
              </a:rPr>
              <a:t> III </a:t>
            </a:r>
            <a:r>
              <a:rPr lang="ru-RU" sz="1600" dirty="0" smtClean="0">
                <a:solidFill>
                  <a:schemeClr val="bg1"/>
                </a:solidFill>
              </a:rPr>
              <a:t>период » </a:t>
            </a:r>
            <a:r>
              <a:rPr lang="ru-RU" sz="1600" dirty="0">
                <a:solidFill>
                  <a:schemeClr val="bg1"/>
                </a:solidFill>
              </a:rPr>
              <a:t>С.П. </a:t>
            </a:r>
            <a:r>
              <a:rPr lang="ru-RU" sz="1600" dirty="0" err="1">
                <a:solidFill>
                  <a:schemeClr val="bg1"/>
                </a:solidFill>
              </a:rPr>
              <a:t>Цуканова</a:t>
            </a:r>
            <a:r>
              <a:rPr lang="ru-RU" sz="1600" dirty="0">
                <a:solidFill>
                  <a:schemeClr val="bg1"/>
                </a:solidFill>
              </a:rPr>
              <a:t>, Л.Л. </a:t>
            </a:r>
            <a:r>
              <a:rPr lang="ru-RU" sz="1600" dirty="0" err="1" smtClean="0">
                <a:solidFill>
                  <a:schemeClr val="bg1"/>
                </a:solidFill>
              </a:rPr>
              <a:t>Бетц</a:t>
            </a:r>
            <a:r>
              <a:rPr lang="ru-RU" sz="1600" dirty="0" smtClean="0">
                <a:solidFill>
                  <a:schemeClr val="bg1"/>
                </a:solidFill>
              </a:rPr>
              <a:t>  Москва 2007 изд. «гном»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811439"/>
            <a:ext cx="8534400" cy="1214651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hlinkClick r:id="rId2"/>
              </a:rPr>
              <a:t>video.mail.ru/mail/irina1969da/2490/2539.html</a:t>
            </a:r>
            <a:r>
              <a:rPr lang="ru-RU" sz="1600" dirty="0" smtClean="0">
                <a:solidFill>
                  <a:schemeClr val="bg1"/>
                </a:solidFill>
              </a:rPr>
              <a:t> - картинка</a:t>
            </a:r>
          </a:p>
          <a:p>
            <a:r>
              <a:rPr lang="en-US" sz="1600" dirty="0">
                <a:solidFill>
                  <a:schemeClr val="bg1"/>
                </a:solidFill>
                <a:hlinkClick r:id="rId3"/>
              </a:rPr>
              <a:t>http</a:t>
            </a:r>
            <a:r>
              <a:rPr lang="en-US" sz="1600" dirty="0" smtClean="0">
                <a:solidFill>
                  <a:schemeClr val="bg1"/>
                </a:solidFill>
                <a:hlinkClick r:id="rId3"/>
              </a:rPr>
              <a:t>://</a:t>
            </a:r>
            <a:endParaRPr lang="ru-RU" sz="1600" dirty="0" smtClean="0">
              <a:solidFill>
                <a:schemeClr val="bg1"/>
              </a:solidFill>
              <a:hlinkClick r:id="rId3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84211" y="2811439"/>
            <a:ext cx="8534400" cy="29342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hlinkClick r:id="rId2"/>
              </a:rPr>
              <a:t>http://video.mail.ru/mail/irina1969da/2490/2539.html</a:t>
            </a:r>
            <a:r>
              <a:rPr lang="ru-RU" sz="1600" dirty="0" smtClean="0">
                <a:solidFill>
                  <a:schemeClr val="bg1"/>
                </a:solidFill>
              </a:rPr>
              <a:t> - картинка</a:t>
            </a:r>
          </a:p>
          <a:p>
            <a:r>
              <a:rPr lang="en-US" sz="1600" dirty="0" smtClean="0">
                <a:solidFill>
                  <a:schemeClr val="bg1"/>
                </a:solidFill>
                <a:hlinkClick r:id="rId3"/>
              </a:rPr>
              <a:t>http://iplayer.fm/</a:t>
            </a:r>
            <a:r>
              <a:rPr lang="ru-RU" sz="1600" dirty="0" smtClean="0">
                <a:solidFill>
                  <a:schemeClr val="bg1"/>
                </a:solidFill>
                <a:hlinkClick r:id="rId3"/>
              </a:rPr>
              <a:t>-</a:t>
            </a:r>
            <a:r>
              <a:rPr lang="ru-RU" sz="1600" dirty="0" smtClean="0">
                <a:solidFill>
                  <a:schemeClr val="bg1"/>
                </a:solidFill>
              </a:rPr>
              <a:t> музыка                                                                                </a:t>
            </a:r>
            <a:r>
              <a:rPr lang="en-US" sz="1600" dirty="0">
                <a:solidFill>
                  <a:schemeClr val="bg1"/>
                </a:solidFill>
                <a:hlinkClick r:id="rId4"/>
              </a:rPr>
              <a:t>http://www.superinf.ru</a:t>
            </a:r>
            <a:r>
              <a:rPr lang="en-US" sz="1600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ru-RU" sz="1600" dirty="0" smtClean="0">
                <a:solidFill>
                  <a:schemeClr val="bg1"/>
                </a:solidFill>
              </a:rPr>
              <a:t>   - альбомы 1,2,3</a:t>
            </a:r>
          </a:p>
        </p:txBody>
      </p:sp>
    </p:spTree>
    <p:extLst>
      <p:ext uri="{BB962C8B-B14F-4D97-AF65-F5344CB8AC3E}">
        <p14:creationId xmlns:p14="http://schemas.microsoft.com/office/powerpoint/2010/main" val="36187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382137"/>
            <a:ext cx="5157787" cy="873457"/>
          </a:xfrm>
        </p:spPr>
        <p:txBody>
          <a:bodyPr>
            <a:noAutofit/>
          </a:bodyPr>
          <a:lstStyle/>
          <a:p>
            <a:r>
              <a:rPr lang="ru-RU" sz="6000" dirty="0" smtClean="0"/>
              <a:t>МУКА</a:t>
            </a:r>
            <a:endParaRPr lang="ru-RU" sz="6000" dirty="0"/>
          </a:p>
        </p:txBody>
      </p:sp>
      <p:pic>
        <p:nvPicPr>
          <p:cNvPr id="2052" name="Picture 4" descr="Мука производства ТОО ROMANA - Купить Мука производства ТОО …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255594"/>
            <a:ext cx="4421187" cy="49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382137"/>
            <a:ext cx="5183188" cy="873457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4"/>
                </a:solidFill>
              </a:rPr>
              <a:t>Щ</a:t>
            </a:r>
            <a:r>
              <a:rPr lang="ru-RU" sz="6000" dirty="0" smtClean="0"/>
              <a:t>УКА</a:t>
            </a:r>
            <a:endParaRPr lang="ru-RU" sz="6000" dirty="0"/>
          </a:p>
        </p:txBody>
      </p:sp>
      <p:pic>
        <p:nvPicPr>
          <p:cNvPr id="2054" name="Picture 6" descr="ловля щуки в мутной воде - Щука - Интересные фото - Все для рыбалк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99" y="1897039"/>
            <a:ext cx="6196083" cy="41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7" y="357330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КИТ</a:t>
            </a:r>
            <a:endParaRPr lang="ru-RU" sz="6000" dirty="0"/>
          </a:p>
        </p:txBody>
      </p:sp>
      <p:pic>
        <p:nvPicPr>
          <p:cNvPr id="3074" name="Picture 2" descr="Birdsong - Киты называют друг друга по имен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978925"/>
            <a:ext cx="6079453" cy="411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7574" y="559558"/>
            <a:ext cx="5183188" cy="73086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4"/>
                </a:solidFill>
              </a:rPr>
              <a:t>Щ</a:t>
            </a:r>
            <a:r>
              <a:rPr lang="ru-RU" sz="6000" dirty="0" smtClean="0"/>
              <a:t>ИТ</a:t>
            </a:r>
            <a:endParaRPr lang="ru-RU" sz="6000" dirty="0"/>
          </a:p>
        </p:txBody>
      </p:sp>
      <p:pic>
        <p:nvPicPr>
          <p:cNvPr id="3076" name="Picture 4" descr="Отзывы Denix Щит темный с золотом &quot;двуглавый орел&quot; обзор Denix Щит темный с золотом &quot;двуглавый орел&quot;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024" y="1492652"/>
            <a:ext cx="4305593" cy="46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354842"/>
            <a:ext cx="5157787" cy="85980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МЕЛЬ</a:t>
            </a:r>
            <a:endParaRPr lang="ru-RU" sz="6000" dirty="0"/>
          </a:p>
        </p:txBody>
      </p:sp>
      <p:pic>
        <p:nvPicPr>
          <p:cNvPr id="4098" name="Picture 2" descr="Общество :: Новости. Сахалин и Южно-Сахалинс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1433014"/>
            <a:ext cx="5780149" cy="38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354843"/>
            <a:ext cx="5183188" cy="85980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4"/>
                </a:solidFill>
              </a:rPr>
              <a:t>Щ</a:t>
            </a:r>
            <a:r>
              <a:rPr lang="ru-RU" sz="6000" dirty="0" smtClean="0"/>
              <a:t>ЕЛЬ</a:t>
            </a:r>
            <a:endParaRPr lang="ru-RU" sz="6000" dirty="0"/>
          </a:p>
        </p:txBody>
      </p:sp>
      <p:pic>
        <p:nvPicPr>
          <p:cNvPr id="4100" name="Picture 4" descr="Забор, щель, собака обои, фото, картинки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4" y="1433014"/>
            <a:ext cx="6157873" cy="38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382137"/>
            <a:ext cx="5157787" cy="928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000" dirty="0" smtClean="0"/>
              <a:t>ТУЧКА</a:t>
            </a:r>
            <a:endParaRPr lang="ru-RU" sz="6000" dirty="0"/>
          </a:p>
        </p:txBody>
      </p:sp>
      <p:pic>
        <p:nvPicPr>
          <p:cNvPr id="5122" name="Picture 2" descr="Проходной балл. тучка картинка для детей Поступаем вместе. Фору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8" y="1761750"/>
            <a:ext cx="5157787" cy="38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382137"/>
            <a:ext cx="5183188" cy="928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000" dirty="0" smtClean="0">
                <a:solidFill>
                  <a:schemeClr val="accent4"/>
                </a:solidFill>
              </a:rPr>
              <a:t>Щ</a:t>
            </a:r>
            <a:r>
              <a:rPr lang="ru-RU" sz="6000" dirty="0" smtClean="0"/>
              <a:t>УЧКА</a:t>
            </a:r>
            <a:endParaRPr lang="ru-RU" sz="6000" dirty="0"/>
          </a:p>
        </p:txBody>
      </p:sp>
      <p:pic>
        <p:nvPicPr>
          <p:cNvPr id="5124" name="Picture 4" descr="Мечеротые - Студия Аква Дизайн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61750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491319"/>
            <a:ext cx="5157787" cy="9553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000" dirty="0" smtClean="0"/>
              <a:t>РЕКА</a:t>
            </a:r>
            <a:endParaRPr lang="ru-RU" sz="6000" dirty="0"/>
          </a:p>
        </p:txBody>
      </p:sp>
      <p:pic>
        <p:nvPicPr>
          <p:cNvPr id="6146" name="Picture 2" descr="Ре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" y="1972813"/>
            <a:ext cx="5370435" cy="42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75073" y="614149"/>
            <a:ext cx="5183188" cy="83251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4"/>
                </a:solidFill>
              </a:rPr>
              <a:t>Щ</a:t>
            </a:r>
            <a:r>
              <a:rPr lang="ru-RU" sz="6000" dirty="0" smtClean="0"/>
              <a:t>ЕКА</a:t>
            </a:r>
            <a:endParaRPr lang="ru-RU" sz="6000" dirty="0"/>
          </a:p>
        </p:txBody>
      </p:sp>
      <p:pic>
        <p:nvPicPr>
          <p:cNvPr id="6148" name="Picture 4" descr="ЗНАКОМСТВО С ЯЗЫЧКОМ И ЕГО ДОМИКОМ - 23 Марта 2010 - Детский сад 11 Санкт - Петербург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32" y="1972812"/>
            <a:ext cx="4688083" cy="410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545911"/>
            <a:ext cx="5157787" cy="81886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ВЕНОК</a:t>
            </a:r>
            <a:endParaRPr lang="ru-RU" sz="6000" dirty="0"/>
          </a:p>
        </p:txBody>
      </p:sp>
      <p:pic>
        <p:nvPicPr>
          <p:cNvPr id="7170" name="Picture 2" descr="Коллекция Лавандовые поля - Ярмарка Мастеров - ручная работа…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2"/>
          <a:stretch/>
        </p:blipFill>
        <p:spPr bwMode="auto">
          <a:xfrm>
            <a:off x="643206" y="1828800"/>
            <a:ext cx="4583887" cy="419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545911"/>
            <a:ext cx="5183188" cy="81886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4"/>
                </a:solidFill>
              </a:rPr>
              <a:t>Щ</a:t>
            </a:r>
            <a:r>
              <a:rPr lang="ru-RU" sz="6000" dirty="0" smtClean="0"/>
              <a:t>ЕНОК</a:t>
            </a:r>
            <a:endParaRPr lang="ru-RU" sz="6000" dirty="0"/>
          </a:p>
        </p:txBody>
      </p:sp>
      <p:pic>
        <p:nvPicPr>
          <p:cNvPr id="7172" name="Picture 4" descr="Щенок скачать на высокой скорости Torrent на fermerok.ru.co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4" y="1828800"/>
            <a:ext cx="5590265" cy="419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0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883</TotalTime>
  <Words>709</Words>
  <Application>Microsoft Office PowerPoint</Application>
  <PresentationFormat>Широкоэкранный</PresentationFormat>
  <Paragraphs>122</Paragraphs>
  <Slides>31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Aharoni</vt:lpstr>
      <vt:lpstr>Aparajita</vt:lpstr>
      <vt:lpstr>Arial</vt:lpstr>
      <vt:lpstr>Calibri</vt:lpstr>
      <vt:lpstr>Century Gothic</vt:lpstr>
      <vt:lpstr>Times New Roman</vt:lpstr>
      <vt:lpstr>Wingdings</vt:lpstr>
      <vt:lpstr>Wingdings 2</vt:lpstr>
      <vt:lpstr>Wingdings 3</vt:lpstr>
      <vt:lpstr>Сектор</vt:lpstr>
      <vt:lpstr>Знакомство с буквой щ</vt:lpstr>
      <vt:lpstr>Презентация PowerPoint</vt:lpstr>
      <vt:lpstr>ЗАМЕНИ ПЕРВЫЙ ЗВУК В СЛОВЕ на Щ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 Характеристика звука [щʼ]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использованной литературы и интернет источников:  конспекты занятий по развитию фонематической стороны речи и обучению грамоте детей старшего дошкольного возраста «Учим ребёнка говорить и читать III период » С.П. Цуканова, Л.Л. Бетц  Москва 2007 изд. «гном»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Volga</dc:creator>
  <cp:lastModifiedBy>Volga</cp:lastModifiedBy>
  <cp:revision>72</cp:revision>
  <dcterms:created xsi:type="dcterms:W3CDTF">2015-02-17T14:39:27Z</dcterms:created>
  <dcterms:modified xsi:type="dcterms:W3CDTF">2015-02-26T03:24:14Z</dcterms:modified>
</cp:coreProperties>
</file>